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70" r:id="rId14"/>
    <p:sldId id="272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0"/>
    <p:restoredTop sz="92794"/>
  </p:normalViewPr>
  <p:slideViewPr>
    <p:cSldViewPr>
      <p:cViewPr varScale="1">
        <p:scale>
          <a:sx n="84" d="100"/>
          <a:sy n="84" d="100"/>
        </p:scale>
        <p:origin x="26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5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5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6D77-C8C6-465C-B436-3B4477CD2FE1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D064-78B4-4924-ACF5-5D00D1EC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wimacrossthesound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Vaping: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How Dangerous Is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581400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Aside from the ingredients, there’s an additional health concern with these devices…</a:t>
            </a:r>
          </a:p>
        </p:txBody>
      </p:sp>
      <p:pic>
        <p:nvPicPr>
          <p:cNvPr id="1028" name="Picture 4" descr="C:\Users\jjessee\AppData\Local\Microsoft\Windows\Temporary Internet Files\Content.IE5\X4VFZ3ZM\nuclear-explos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779520" cy="37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29718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They tend to explode! They are made with lithium batteries. Once they get too hot from too much use or continued charging, they can combust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WITHOUT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warning!</a:t>
            </a:r>
          </a:p>
        </p:txBody>
      </p:sp>
    </p:spTree>
    <p:extLst>
      <p:ext uri="{BB962C8B-B14F-4D97-AF65-F5344CB8AC3E}">
        <p14:creationId xmlns:p14="http://schemas.microsoft.com/office/powerpoint/2010/main" val="418504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990600"/>
            <a:ext cx="7239000" cy="416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638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Cause 2</a:t>
            </a:r>
            <a:r>
              <a:rPr lang="en-US" b="1" baseline="300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nd</a:t>
            </a:r>
            <a:r>
              <a:rPr lang="en-US" b="1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3</a:t>
            </a:r>
            <a:r>
              <a:rPr lang="en-US" b="1" baseline="300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rd</a:t>
            </a:r>
            <a:r>
              <a:rPr lang="en-US" b="1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degree burns to skin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Holes blown through tongues, cheeks and lips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Can be so powerful as to remove teeth</a:t>
            </a:r>
          </a:p>
        </p:txBody>
      </p:sp>
    </p:spTree>
    <p:extLst>
      <p:ext uri="{BB962C8B-B14F-4D97-AF65-F5344CB8AC3E}">
        <p14:creationId xmlns:p14="http://schemas.microsoft.com/office/powerpoint/2010/main" val="175338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1"/>
            <a:ext cx="8534400" cy="304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8999"/>
            <a:ext cx="8534400" cy="32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As of 9/28/2018…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FDA conducted a surprise inspection of the JUUL headquarters.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JUUL controls over 72% of the e-cigarette market, resulting in over $16.2 million in sales within the last year.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FDA has given JUUL a 60-day deadline to produce plans to limit teenage access.</a:t>
            </a:r>
          </a:p>
        </p:txBody>
      </p:sp>
    </p:spTree>
    <p:extLst>
      <p:ext uri="{BB962C8B-B14F-4D97-AF65-F5344CB8AC3E}">
        <p14:creationId xmlns:p14="http://schemas.microsoft.com/office/powerpoint/2010/main" val="293812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075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choices you make now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ill determine your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7533" y="2819400"/>
            <a:ext cx="71489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want to be their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guinea pig?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that a risk you’re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willing to take?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06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8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>
                <a:solidFill>
                  <a:srgbClr val="FF0000"/>
                </a:solidFill>
              </a:rPr>
              <a:t>Florida State Statute 877.112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Prohibited to possess Nicotine products or Nicotine dispensing devices by minors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60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(Any person under 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209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First offense</a:t>
            </a:r>
          </a:p>
          <a:p>
            <a:pPr marL="342900" indent="-342900">
              <a:buAutoNum type="arabicPeriod"/>
            </a:pPr>
            <a:r>
              <a:rPr lang="en-US" dirty="0"/>
              <a:t>16 hours community service</a:t>
            </a:r>
          </a:p>
          <a:p>
            <a:pPr marL="342900" indent="-342900">
              <a:buAutoNum type="arabicPeriod"/>
            </a:pPr>
            <a:r>
              <a:rPr lang="en-US" dirty="0"/>
              <a:t>$25.00 fine</a:t>
            </a:r>
          </a:p>
          <a:p>
            <a:pPr marL="342900" indent="-342900">
              <a:buAutoNum type="arabicPeriod"/>
            </a:pPr>
            <a:r>
              <a:rPr lang="en-US" dirty="0"/>
              <a:t>Attend a school-approved anti-tobacco and nicotine program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742729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Second offense w/12 weeks</a:t>
            </a:r>
          </a:p>
          <a:p>
            <a:pPr marL="342900" indent="-342900">
              <a:buAutoNum type="arabicPeriod"/>
            </a:pPr>
            <a:r>
              <a:rPr lang="en-US" dirty="0"/>
              <a:t>$25.00 fine</a:t>
            </a: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509194"/>
            <a:ext cx="5944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Third offense w/12 weeks of first offense</a:t>
            </a:r>
          </a:p>
          <a:p>
            <a:pPr marL="342900" indent="-342900">
              <a:buAutoNum type="arabicPeriod"/>
            </a:pPr>
            <a:r>
              <a:rPr lang="en-US" dirty="0"/>
              <a:t>Fines</a:t>
            </a:r>
          </a:p>
          <a:p>
            <a:pPr marL="342900" indent="-342900">
              <a:buAutoNum type="arabicPeriod"/>
            </a:pPr>
            <a:r>
              <a:rPr lang="en-US" dirty="0"/>
              <a:t>Court to order DHSMV to suspend Florida Driver’s License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136" y="5715000"/>
            <a:ext cx="729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Any second or subsequent violation not within the 12 week time period after the first violation is punishable as provided for a first violation.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912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7" y="2057400"/>
            <a:ext cx="4789004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53" y="914400"/>
            <a:ext cx="3043752" cy="890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038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For more information, contact:</a:t>
            </a:r>
          </a:p>
          <a:p>
            <a:pPr algn="ctr"/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Teen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Smokestoppers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Instructor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St. Vincent’s Medical Center Foundation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2800 Main Street, Bridgeport, CT 06606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www.SwimAcrossTheSound.org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203-576-5451</a:t>
            </a:r>
          </a:p>
        </p:txBody>
      </p:sp>
    </p:spTree>
    <p:extLst>
      <p:ext uri="{BB962C8B-B14F-4D97-AF65-F5344CB8AC3E}">
        <p14:creationId xmlns:p14="http://schemas.microsoft.com/office/powerpoint/2010/main" val="19613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Centaur" panose="020305040502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Centaur" panose="02030504050205020304" pitchFamily="18" charset="0"/>
              </a:rPr>
              <a:t>BOX MOD </a:t>
            </a:r>
            <a:r>
              <a:rPr lang="en-US" dirty="0">
                <a:solidFill>
                  <a:schemeClr val="tx2"/>
                </a:solidFill>
                <a:latin typeface="Centaur" panose="02030504050205020304" pitchFamily="18" charset="0"/>
              </a:rPr>
              <a:t>– Bigger style of vapes, used for “dripping,” or putting the liquid directly on the coil. This makes for stronger flavor and darker, more abundant smoke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4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>
              <a:solidFill>
                <a:schemeClr val="tx2"/>
              </a:solidFill>
              <a:latin typeface="Centaur" panose="020305040502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Centaur" panose="02030504050205020304" pitchFamily="18" charset="0"/>
              </a:rPr>
              <a:t>POD</a:t>
            </a:r>
            <a:r>
              <a:rPr lang="en-US" dirty="0">
                <a:solidFill>
                  <a:schemeClr val="tx2"/>
                </a:solidFill>
                <a:latin typeface="Centaur" panose="02030504050205020304" pitchFamily="18" charset="0"/>
              </a:rPr>
              <a:t> – Very popular with teens due to smaller size and convenience; all liquid comes inside small pod (once empty just replace pod with new one) made to look like pen, USB drive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8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0"/>
            <a:ext cx="8984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Centaur" panose="02030504050205020304" pitchFamily="18" charset="0"/>
              </a:rPr>
              <a:t>Major concerns with these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They aren’t </a:t>
            </a:r>
            <a:r>
              <a:rPr lang="en-US" i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regulated</a:t>
            </a:r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won’t be until 2021.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Known to harm the </a:t>
            </a:r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developing brain</a:t>
            </a:r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affect </a:t>
            </a:r>
            <a:r>
              <a:rPr lang="en-US" i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memory</a:t>
            </a:r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attention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Lowers immunity </a:t>
            </a:r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 the body and removes </a:t>
            </a:r>
            <a:r>
              <a:rPr lang="en-US" i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fibroblasts</a:t>
            </a:r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(responsible for releasing proteins and healing wounds)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Most long term effects are still </a:t>
            </a:r>
            <a:r>
              <a:rPr lang="en-US" u="sng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unknown</a:t>
            </a:r>
            <a:endParaRPr lang="en-US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With there being over </a:t>
            </a:r>
            <a:r>
              <a:rPr lang="en-US" i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500 brands</a:t>
            </a:r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over </a:t>
            </a:r>
            <a:r>
              <a:rPr lang="en-US" i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7,700 flavors</a:t>
            </a:r>
            <a:r>
              <a: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it is impossible to know…</a:t>
            </a:r>
          </a:p>
        </p:txBody>
      </p:sp>
    </p:spTree>
    <p:extLst>
      <p:ext uri="{BB962C8B-B14F-4D97-AF65-F5344CB8AC3E}">
        <p14:creationId xmlns:p14="http://schemas.microsoft.com/office/powerpoint/2010/main" val="35043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Main Ingredients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Nicotine(Nicotine Salt)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stimulant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Nickel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 and </a:t>
            </a:r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Chromium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cause cancer</a:t>
            </a:r>
          </a:p>
          <a:p>
            <a:pPr algn="ctr"/>
            <a:r>
              <a:rPr lang="en-US" b="1" dirty="0" err="1">
                <a:solidFill>
                  <a:schemeClr val="tx2"/>
                </a:solidFill>
                <a:latin typeface="Bradley Hand ITC" panose="03070402050302030203" pitchFamily="66" charset="0"/>
              </a:rPr>
              <a:t>Maganese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damages nervous system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Diacetyl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causes lung diseases like “popcorn lung”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Formaldehyde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used to preserve dead bodies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Diethylene glycol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used in antifreeze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Glycerin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causes pneumonia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Acrolein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used as a pesticide; damages heart, nose and throat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Cadmium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Lead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Tin, Aluminum</a:t>
            </a:r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: toxic metals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*1 tsp of liquid will kill a child, 1 Tbsp will kill an adult*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ernard MT Condensed" panose="02050806060905020404" pitchFamily="18" charset="0"/>
              </a:rPr>
              <a:t>Common effects of vaping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aur" panose="02030504050205020304" pitchFamily="18" charset="0"/>
              </a:rPr>
              <a:t>Dizziness/Lightheadedness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aur" panose="02030504050205020304" pitchFamily="18" charset="0"/>
              </a:rPr>
              <a:t>Headache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aur" panose="02030504050205020304" pitchFamily="18" charset="0"/>
              </a:rPr>
              <a:t>Nausea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aur" panose="02030504050205020304" pitchFamily="18" charset="0"/>
              </a:rPr>
              <a:t>Cold sweats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aur" panose="02030504050205020304" pitchFamily="18" charset="0"/>
              </a:rPr>
              <a:t>Insomnia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aur" panose="02030504050205020304" pitchFamily="18" charset="0"/>
              </a:rPr>
              <a:t>Elevated Heart Rate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aur" panose="02030504050205020304" pitchFamily="18" charset="0"/>
              </a:rPr>
              <a:t>Anxiety/Jitters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aur" panose="02030504050205020304" pitchFamily="18" charset="0"/>
              </a:rPr>
              <a:t>Ringing in the Ears</a:t>
            </a:r>
          </a:p>
        </p:txBody>
      </p:sp>
      <p:pic>
        <p:nvPicPr>
          <p:cNvPr id="2050" name="Picture 2" descr="C:\Users\jjessee\AppData\Local\Microsoft\Windows\Temporary Internet Files\Content.IE5\2FUVRDQ4\fhdhsdshf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119745" cy="14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jessee\AppData\Local\Microsoft\Windows\Temporary Internet Files\Content.IE5\J9FFVSQB\hangov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20933"/>
            <a:ext cx="1619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jessee\AppData\Local\Microsoft\Windows\Temporary Internet Files\Content.IE5\J9FFVSQB\battito-iPhone-300x3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" y="40043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jessee\AppData\Local\Microsoft\Windows\Temporary Internet Files\Content.IE5\MKKXUHSI\INSOMNIA_logo_new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985970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987749"/>
            <a:ext cx="541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Vaping can dry out the nasal cavities, causing nosebleeds.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509" y="3733800"/>
            <a:ext cx="6324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Not only can it dry out your nose, but it can dry out every part of your body. It causes  dry eyes, dry skin, and dry mouth, which results in a scratchy/sore throat.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763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Excessive coughing due to damage in the throat and lungs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“Smoker’s  cough,” which can lead to pneumonia and bronchitis due to the build up of phlegm in the lungs from harmful chemicals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Bleeding gums and gum disease, causing tooth decay and tooth loss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Substantial harm to blood vessels – by narrowing them (by up to 30%), increasing a person’s chance of a heart attack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3855"/>
            <a:ext cx="4648200" cy="2904530"/>
          </a:xfrm>
          <a:prstGeom prst="rect">
            <a:avLst/>
          </a:prstGeom>
        </p:spPr>
      </p:pic>
      <p:pic>
        <p:nvPicPr>
          <p:cNvPr id="3074" name="Picture 2" descr="C:\Users\jjessee\AppData\Local\Microsoft\Windows\Temporary Internet Files\Content.IE5\7NB9AAZU\Cartoon_Cloud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96274"/>
            <a:ext cx="2563091" cy="1884272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jessee\AppData\Local\Microsoft\Windows\Temporary Internet Files\Content.IE5\7NB9AAZU\Cartoon_Cloud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6274"/>
            <a:ext cx="2563091" cy="1884272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91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645</Words>
  <Application>Microsoft Macintosh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Batang</vt:lpstr>
      <vt:lpstr>Centaur</vt:lpstr>
      <vt:lpstr>Gisha</vt:lpstr>
      <vt:lpstr>Arial</vt:lpstr>
      <vt:lpstr>Arial Black</vt:lpstr>
      <vt:lpstr>Bernard MT Condensed</vt:lpstr>
      <vt:lpstr>Bradley Hand ITC</vt:lpstr>
      <vt:lpstr>Calibri</vt:lpstr>
      <vt:lpstr>Impact</vt:lpstr>
      <vt:lpstr>Office Theme</vt:lpstr>
      <vt:lpstr>Vaping: 101</vt:lpstr>
      <vt:lpstr>PowerPoint Presentation</vt:lpstr>
      <vt:lpstr>PowerPoint Presentation</vt:lpstr>
      <vt:lpstr>PowerPoint Presentation</vt:lpstr>
      <vt:lpstr>PowerPoint Presentation</vt:lpstr>
      <vt:lpstr>Major concerns with these devices</vt:lpstr>
      <vt:lpstr>Main Ingredients</vt:lpstr>
      <vt:lpstr>Common effects of vaping</vt:lpstr>
      <vt:lpstr>PowerPoint Presentation</vt:lpstr>
      <vt:lpstr>Aside from the ingredients, there’s an additional health concern with these devices…</vt:lpstr>
      <vt:lpstr>PowerPoint Presentation</vt:lpstr>
      <vt:lpstr>PowerPoint Presentation</vt:lpstr>
      <vt:lpstr>As of 9/28/2018…</vt:lpstr>
      <vt:lpstr>PowerPoint Presentation</vt:lpstr>
      <vt:lpstr>PowerPoint Presentation</vt:lpstr>
      <vt:lpstr>PowerPoint Presentation</vt:lpstr>
    </vt:vector>
  </TitlesOfParts>
  <Company>AHIS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Vaping: 101</dc:title>
  <dc:creator>Jessee, Janelle</dc:creator>
  <cp:lastModifiedBy>Microsoft Office User</cp:lastModifiedBy>
  <cp:revision>18</cp:revision>
  <dcterms:created xsi:type="dcterms:W3CDTF">2018-03-21T19:06:47Z</dcterms:created>
  <dcterms:modified xsi:type="dcterms:W3CDTF">2019-02-15T13:21:45Z</dcterms:modified>
</cp:coreProperties>
</file>